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7"/>
  </p:notesMasterIdLst>
  <p:handoutMasterIdLst>
    <p:handoutMasterId r:id="rId18"/>
  </p:handoutMasterIdLst>
  <p:sldIdLst>
    <p:sldId id="257" r:id="rId2"/>
    <p:sldId id="258" r:id="rId3"/>
    <p:sldId id="259" r:id="rId4"/>
    <p:sldId id="260" r:id="rId5"/>
    <p:sldId id="271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9926638" cy="6797675"/>
  <p:defaultTextStyle>
    <a:defPPr>
      <a:defRPr lang="it-IT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47823"/>
    <a:srgbClr val="4F022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408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1543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622798" y="0"/>
            <a:ext cx="4301543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DAF882-3615-CC40-AABB-F107669C1F0B}" type="datetimeFigureOut">
              <a:rPr lang="it-IT" smtClean="0"/>
              <a:pPr/>
              <a:t>07/10/2021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6456612"/>
            <a:ext cx="4301543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622798" y="6456612"/>
            <a:ext cx="4301543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073650-BE25-7242-AC9E-C76181C8761E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1543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622798" y="0"/>
            <a:ext cx="4301543" cy="3398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D88A5F-DB3E-214A-9E95-2A8E24980C5C}" type="datetimeFigureOut">
              <a:rPr lang="it-IT" smtClean="0"/>
              <a:pPr/>
              <a:t>07/10/2021</a:t>
            </a:fld>
            <a:endParaRPr lang="it-I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263900" y="509588"/>
            <a:ext cx="3398838" cy="25495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92664" y="3228896"/>
            <a:ext cx="7941310" cy="305895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456612"/>
            <a:ext cx="4301543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622798" y="6456612"/>
            <a:ext cx="4301543" cy="3398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D9AFFB-A531-2245-8930-D012CEB0EB8B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 dirty="0"/>
          </a:p>
        </p:txBody>
      </p:sp>
      <p:cxnSp>
        <p:nvCxnSpPr>
          <p:cNvPr id="4" name="Straight Connector 3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AAED79-FA5F-45A2-A2CB-3D20A11A67C5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rgbClr val="000000"/>
                </a:solidFill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/>
                <a:cs typeface="Arial"/>
              </a:defRPr>
            </a:lvl1pPr>
            <a:lvl2pPr>
              <a:defRPr>
                <a:latin typeface="Arial"/>
                <a:cs typeface="Arial"/>
              </a:defRPr>
            </a:lvl2pPr>
            <a:lvl3pPr>
              <a:defRPr>
                <a:latin typeface="Arial"/>
                <a:cs typeface="Arial"/>
              </a:defRPr>
            </a:lvl3pPr>
            <a:lvl4pPr>
              <a:defRPr>
                <a:latin typeface="Arial"/>
                <a:cs typeface="Arial"/>
              </a:defRPr>
            </a:lvl4pPr>
            <a:lvl5pPr>
              <a:defRPr>
                <a:latin typeface="Arial"/>
                <a:cs typeface="Arial"/>
              </a:defRPr>
            </a:lvl5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7F711870-A1F4-4C76-9B0B-A80C82E061A1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8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9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720802"/>
            <a:ext cx="2057400" cy="5405361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720802"/>
            <a:ext cx="6019800" cy="5405361"/>
          </a:xfrm>
        </p:spPr>
        <p:txBody>
          <a:bodyPr vert="eaVert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1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A6A07111-5756-44D4-8DAF-4B438E3ACF4B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1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6" name="Straight Connector 15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C46A766D-EAEF-4FE1-8F83-861105F620F8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8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9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 b="0" i="1">
                <a:solidFill>
                  <a:schemeClr val="tx1">
                    <a:tint val="75000"/>
                  </a:schemeClr>
                </a:solidFill>
                <a:latin typeface="Arial Italic"/>
                <a:cs typeface="Arial Italic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cxnSp>
        <p:nvCxnSpPr>
          <p:cNvPr id="4" name="Straight Connector 3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A9AE334-6C73-452B-9546-AF4A90F52C76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rgbClr val="000000"/>
                </a:solidFill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>
            <a:lvl1pPr>
              <a:defRPr sz="3600"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/>
                <a:cs typeface="Arial"/>
              </a:defRPr>
            </a:lvl1pPr>
            <a:lvl2pPr>
              <a:defRPr sz="2400">
                <a:latin typeface="Arial"/>
                <a:cs typeface="Arial"/>
              </a:defRPr>
            </a:lvl2pPr>
            <a:lvl3pPr>
              <a:defRPr sz="2000">
                <a:latin typeface="Arial"/>
                <a:cs typeface="Arial"/>
              </a:defRPr>
            </a:lvl3pPr>
            <a:lvl4pPr>
              <a:defRPr sz="1800">
                <a:latin typeface="Arial"/>
                <a:cs typeface="Arial"/>
              </a:defRPr>
            </a:lvl4pPr>
            <a:lvl5pPr>
              <a:defRPr sz="1800">
                <a:latin typeface="Arial"/>
                <a:cs typeface="Arial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/>
                <a:cs typeface="Arial"/>
              </a:defRPr>
            </a:lvl1pPr>
            <a:lvl2pPr>
              <a:defRPr sz="2400">
                <a:latin typeface="Arial"/>
                <a:cs typeface="Arial"/>
              </a:defRPr>
            </a:lvl2pPr>
            <a:lvl3pPr>
              <a:defRPr sz="2000">
                <a:latin typeface="Arial"/>
                <a:cs typeface="Arial"/>
              </a:defRPr>
            </a:lvl3pPr>
            <a:lvl4pPr>
              <a:defRPr sz="1800">
                <a:latin typeface="Arial"/>
                <a:cs typeface="Arial"/>
              </a:defRPr>
            </a:lvl4pPr>
            <a:lvl5pPr>
              <a:defRPr sz="1800">
                <a:latin typeface="Arial"/>
                <a:cs typeface="Arial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E0861117-6C32-480B-92E1-6888DD5BB2A0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13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4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solidFill>
                  <a:srgbClr val="000000"/>
                </a:solidFill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rmAutofit/>
          </a:bodyPr>
          <a:lstStyle>
            <a:lvl1pPr marL="0" indent="0">
              <a:buNone/>
              <a:defRPr sz="2000" b="1">
                <a:latin typeface="Arial"/>
                <a:cs typeface="Arial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/>
                <a:cs typeface="Arial"/>
              </a:defRPr>
            </a:lvl1pPr>
            <a:lvl2pPr>
              <a:defRPr sz="2000">
                <a:latin typeface="Arial"/>
                <a:cs typeface="Arial"/>
              </a:defRPr>
            </a:lvl2pPr>
            <a:lvl3pPr>
              <a:defRPr sz="1800">
                <a:latin typeface="Arial"/>
                <a:cs typeface="Arial"/>
              </a:defRPr>
            </a:lvl3pPr>
            <a:lvl4pPr>
              <a:defRPr sz="1600">
                <a:latin typeface="Arial"/>
                <a:cs typeface="Arial"/>
              </a:defRPr>
            </a:lvl4pPr>
            <a:lvl5pPr>
              <a:defRPr sz="1600">
                <a:latin typeface="Arial"/>
                <a:cs typeface="Arial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rmAutofit/>
          </a:bodyPr>
          <a:lstStyle>
            <a:lvl1pPr marL="0" indent="0">
              <a:buNone/>
              <a:defRPr lang="it-IT" sz="2000" b="1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457200" rtl="0" eaLnBrk="1" latinLnBrk="0" hangingPunct="1">
              <a:spcBef>
                <a:spcPct val="20000"/>
              </a:spcBef>
              <a:buFont typeface="Arial"/>
              <a:buNone/>
            </a:pPr>
            <a:r>
              <a:rPr lang="it-IT" smtClean="0"/>
              <a:t>Modifica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>
            <a:normAutofit/>
          </a:bodyPr>
          <a:lstStyle>
            <a:lvl1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1pPr>
            <a:lvl2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2pPr>
            <a:lvl3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3pPr>
            <a:lvl4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4pPr>
            <a:lvl5pPr algn="l" defTabSz="457200" rtl="0" eaLnBrk="1" latinLnBrk="0" hangingPunct="1">
              <a:spcBef>
                <a:spcPct val="20000"/>
              </a:spcBef>
              <a:buFont typeface="Arial"/>
              <a:defRPr lang="it-IT" sz="2400" kern="1200" dirty="0" smtClean="0">
                <a:solidFill>
                  <a:schemeClr val="tx1"/>
                </a:solidFill>
                <a:latin typeface="Arial"/>
                <a:ea typeface="+mn-ea"/>
                <a:cs typeface="Arial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14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FB1C39CD-5492-473E-9A89-430AACC38E96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15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6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7" name="Straight Connector 16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2B02B4A1-AE62-4A68-8265-3E9598ABB7F8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dirty="0" smtClean="0"/>
              <a:t>TITOLO PRESENTAZIONE</a:t>
            </a:r>
            <a:endParaRPr lang="it-IT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7" name="Straight Connector 6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Straight Connector 9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3F58877-BB5B-4925-9AD4-4DE8A5397A38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12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3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864000"/>
            <a:ext cx="3008313" cy="571100"/>
          </a:xfrm>
        </p:spPr>
        <p:txBody>
          <a:bodyPr anchor="b"/>
          <a:lstStyle>
            <a:lvl1pPr algn="l">
              <a:defRPr sz="2000"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864000"/>
            <a:ext cx="5111750" cy="5262163"/>
          </a:xfrm>
        </p:spPr>
        <p:txBody>
          <a:bodyPr/>
          <a:lstStyle>
            <a:lvl1pPr>
              <a:defRPr sz="3200">
                <a:latin typeface="Arial"/>
                <a:cs typeface="Arial"/>
              </a:defRPr>
            </a:lvl1pPr>
            <a:lvl2pPr>
              <a:defRPr sz="2800">
                <a:latin typeface="Arial"/>
                <a:cs typeface="Arial"/>
              </a:defRPr>
            </a:lvl2pPr>
            <a:lvl3pPr>
              <a:defRPr sz="2400">
                <a:latin typeface="Arial"/>
                <a:cs typeface="Arial"/>
              </a:defRPr>
            </a:lvl3pPr>
            <a:lvl4pPr>
              <a:defRPr sz="2000">
                <a:latin typeface="Arial"/>
                <a:cs typeface="Arial"/>
              </a:defRPr>
            </a:lvl4pPr>
            <a:lvl5pPr>
              <a:defRPr sz="2000">
                <a:latin typeface="Arial"/>
                <a:cs typeface="Arial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/>
                <a:cs typeface="Arial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8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7A865AF2-6CE8-4AD3-90F4-45F48098E00E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9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0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/>
                <a:cs typeface="Arial"/>
              </a:defRPr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915839"/>
            <a:ext cx="5486400" cy="381173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inserire un'immagine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/>
                <a:cs typeface="Arial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9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E446C279-4F6C-4021-B26B-0AD68F3B1C97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10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 sz="800" b="1" i="0">
                <a:latin typeface="Arial"/>
                <a:cs typeface="Arial"/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11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650890" y="6356350"/>
            <a:ext cx="2133600" cy="365125"/>
          </a:xfrm>
        </p:spPr>
        <p:txBody>
          <a:bodyPr/>
          <a:lstStyle>
            <a:lvl1pPr>
              <a:defRPr sz="800">
                <a:latin typeface="Arial"/>
                <a:cs typeface="Arial"/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12" name="Straight Connector 11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910403"/>
            <a:ext cx="8229600" cy="55794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C2D7A5-EAEC-4C35-A49B-C8482BDCF06F}" type="datetime1">
              <a:rPr lang="it-IT" smtClean="0"/>
              <a:t>07/10/2021</a:t>
            </a:fld>
            <a:endParaRPr lang="it-IT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rgbClr val="000000"/>
                </a:solidFill>
              </a:defRPr>
            </a:lvl1pPr>
          </a:lstStyle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5D2F2-A109-7144-80E6-3AAACABD5BA2}" type="slidenum">
              <a:rPr lang="it-IT" smtClean="0"/>
              <a:pPr/>
              <a:t>‹N›</a:t>
            </a:fld>
            <a:endParaRPr lang="it-IT" dirty="0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457200" y="6223853"/>
            <a:ext cx="8342923" cy="1588"/>
          </a:xfrm>
          <a:prstGeom prst="line">
            <a:avLst/>
          </a:prstGeom>
          <a:ln w="6350">
            <a:solidFill>
              <a:srgbClr val="E47823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10" name="Picture 9" descr="Slide_DIp_EconomiaeDiritto.png"/>
          <p:cNvPicPr>
            <a:picLocks noChangeAspect="1"/>
          </p:cNvPicPr>
          <p:nvPr userDrawn="1"/>
        </p:nvPicPr>
        <p:blipFill>
          <a:blip r:embed="rId13"/>
          <a:stretch>
            <a:fillRect/>
          </a:stretch>
        </p:blipFill>
        <p:spPr>
          <a:xfrm>
            <a:off x="457200" y="152525"/>
            <a:ext cx="8229600" cy="685935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457200" rtl="0" eaLnBrk="1" latinLnBrk="0" hangingPunct="1">
        <a:spcBef>
          <a:spcPct val="0"/>
        </a:spcBef>
        <a:buNone/>
        <a:defRPr sz="4400" b="1" kern="1200">
          <a:solidFill>
            <a:schemeClr val="tx1"/>
          </a:solidFill>
          <a:latin typeface="Arial"/>
          <a:ea typeface="+mj-ea"/>
          <a:cs typeface="Arial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Arial"/>
          <a:ea typeface="+mn-ea"/>
          <a:cs typeface="Arial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Arial"/>
          <a:ea typeface="+mn-ea"/>
          <a:cs typeface="Arial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Arial"/>
          <a:ea typeface="+mn-ea"/>
          <a:cs typeface="Arial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Arial"/>
          <a:ea typeface="+mn-ea"/>
          <a:cs typeface="Arial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Arial"/>
          <a:ea typeface="+mn-ea"/>
          <a:cs typeface="Arial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Verso l’economia classica</a:t>
            </a:r>
            <a:endParaRPr lang="it-IT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it-IT" dirty="0" smtClean="0"/>
              <a:t>Unità 3</a:t>
            </a:r>
            <a:endParaRPr lang="it-IT" dirty="0"/>
          </a:p>
        </p:txBody>
      </p:sp>
      <p:sp>
        <p:nvSpPr>
          <p:cNvPr id="2" name="Segnaposto piè di pagina 1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3" name="Segnaposto numero diapositiva 2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1</a:t>
            </a:fld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Sommare lavoro e terra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it-IT" dirty="0" smtClean="0"/>
              <a:t>Lavoro e terra sono elementi eterogenei. Come si sommano per ottenere il valore (lavoro e terra contenuti</a:t>
            </a:r>
            <a:r>
              <a:rPr lang="it-IT" dirty="0" smtClean="0"/>
              <a:t>)?</a:t>
            </a:r>
            <a:endParaRPr lang="it-IT" dirty="0" smtClean="0"/>
          </a:p>
          <a:p>
            <a:r>
              <a:rPr lang="it-IT" dirty="0" smtClean="0"/>
              <a:t>Differenza tra il valore del prodotto di un terreno adibito al pascolo di un vitello e il valore del prodotto dello stesso terreno coltivato.</a:t>
            </a:r>
          </a:p>
          <a:p>
            <a:r>
              <a:rPr lang="it-IT" dirty="0" smtClean="0"/>
              <a:t>Il valore del vitello è attribuibile alla terra, il valore in più del raccolto è attribuito al lavoro</a:t>
            </a:r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10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20995491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I francesi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it-IT" dirty="0" smtClean="0"/>
              <a:t>Francia di Luigi XIV: potenza politico-militare ma arretrata economicamente</a:t>
            </a:r>
          </a:p>
          <a:p>
            <a:pPr lvl="1"/>
            <a:r>
              <a:rPr lang="it-IT" dirty="0" smtClean="0"/>
              <a:t>I tre stati (nobili, clero, terzo stato)</a:t>
            </a:r>
          </a:p>
          <a:p>
            <a:pPr lvl="1"/>
            <a:r>
              <a:rPr lang="it-IT" dirty="0" smtClean="0"/>
              <a:t>Agricoltura arretrata – frequenti carestie</a:t>
            </a:r>
          </a:p>
          <a:p>
            <a:pPr lvl="1"/>
            <a:r>
              <a:rPr lang="it-IT" dirty="0" smtClean="0"/>
              <a:t>Sistema fiscale caotico (tanti tipi di tasse pagate dal terzo stato. Inefficiente: esattori privati, solo una parte delle imposte arriva allo stato)</a:t>
            </a:r>
          </a:p>
          <a:p>
            <a:pPr lvl="1"/>
            <a:r>
              <a:rPr lang="it-IT" dirty="0" err="1" smtClean="0"/>
              <a:t>Sébastien</a:t>
            </a:r>
            <a:r>
              <a:rPr lang="it-IT" dirty="0" smtClean="0"/>
              <a:t> la </a:t>
            </a:r>
            <a:r>
              <a:rPr lang="it-IT" dirty="0" err="1"/>
              <a:t>P</a:t>
            </a:r>
            <a:r>
              <a:rPr lang="it-IT" dirty="0" err="1" smtClean="0"/>
              <a:t>restre</a:t>
            </a:r>
            <a:r>
              <a:rPr lang="it-IT" dirty="0" smtClean="0"/>
              <a:t> de </a:t>
            </a:r>
            <a:r>
              <a:rPr lang="it-IT" dirty="0" err="1" smtClean="0"/>
              <a:t>Vauban</a:t>
            </a:r>
            <a:r>
              <a:rPr lang="it-IT" dirty="0"/>
              <a:t>:</a:t>
            </a:r>
            <a:r>
              <a:rPr lang="it-IT" dirty="0" smtClean="0"/>
              <a:t> generale francese (1633-1707)</a:t>
            </a:r>
          </a:p>
          <a:p>
            <a:pPr lvl="1"/>
            <a:r>
              <a:rPr lang="it-IT" i="1" dirty="0" smtClean="0"/>
              <a:t>La </a:t>
            </a:r>
            <a:r>
              <a:rPr lang="it-IT" i="1" dirty="0" err="1" smtClean="0"/>
              <a:t>Dîme</a:t>
            </a:r>
            <a:r>
              <a:rPr lang="it-IT" i="1" dirty="0" smtClean="0"/>
              <a:t> </a:t>
            </a:r>
            <a:r>
              <a:rPr lang="it-IT" i="1" dirty="0" err="1" smtClean="0"/>
              <a:t>royale</a:t>
            </a:r>
            <a:r>
              <a:rPr lang="it-IT" i="1" dirty="0" smtClean="0"/>
              <a:t>: </a:t>
            </a:r>
            <a:r>
              <a:rPr lang="it-IT" dirty="0" smtClean="0"/>
              <a:t>imposta unica sui reddito netto agricolo</a:t>
            </a:r>
          </a:p>
          <a:p>
            <a:pPr lvl="1"/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11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90794025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err="1" smtClean="0"/>
              <a:t>Boisguilbert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it-IT" dirty="0" smtClean="0"/>
              <a:t>Pierre le </a:t>
            </a:r>
            <a:r>
              <a:rPr lang="it-IT" dirty="0" err="1" smtClean="0"/>
              <a:t>Pesant</a:t>
            </a:r>
            <a:r>
              <a:rPr lang="it-IT" dirty="0" smtClean="0"/>
              <a:t> de </a:t>
            </a:r>
            <a:r>
              <a:rPr lang="it-IT" dirty="0" err="1" smtClean="0"/>
              <a:t>Boisguilbert</a:t>
            </a:r>
            <a:r>
              <a:rPr lang="it-IT" dirty="0" smtClean="0"/>
              <a:t> (magistrato ed economista francese: 1646-1714)</a:t>
            </a:r>
            <a:r>
              <a:rPr lang="it-IT" i="1" dirty="0" smtClean="0"/>
              <a:t/>
            </a:r>
            <a:br>
              <a:rPr lang="it-IT" i="1" dirty="0" smtClean="0"/>
            </a:br>
            <a:r>
              <a:rPr lang="it-IT" i="1" dirty="0" err="1" smtClean="0"/>
              <a:t>Dissertation</a:t>
            </a:r>
            <a:r>
              <a:rPr lang="it-IT" i="1" dirty="0" smtClean="0"/>
              <a:t> </a:t>
            </a:r>
            <a:r>
              <a:rPr lang="it-IT" i="1" dirty="0" err="1" smtClean="0"/>
              <a:t>sur</a:t>
            </a:r>
            <a:r>
              <a:rPr lang="it-IT" i="1" dirty="0" smtClean="0"/>
              <a:t> la nature </a:t>
            </a:r>
            <a:r>
              <a:rPr lang="it-IT" i="1" dirty="0" err="1" smtClean="0"/>
              <a:t>des</a:t>
            </a:r>
            <a:r>
              <a:rPr lang="it-IT" i="1" dirty="0" smtClean="0"/>
              <a:t> </a:t>
            </a:r>
            <a:r>
              <a:rPr lang="it-IT" i="1" dirty="0" err="1" smtClean="0"/>
              <a:t>richesses</a:t>
            </a:r>
            <a:r>
              <a:rPr lang="it-IT" i="1" dirty="0" smtClean="0"/>
              <a:t>, de </a:t>
            </a:r>
            <a:r>
              <a:rPr lang="it-IT" i="1" dirty="0" err="1" smtClean="0"/>
              <a:t>l'argent</a:t>
            </a:r>
            <a:r>
              <a:rPr lang="it-IT" i="1" dirty="0" smtClean="0"/>
              <a:t> et </a:t>
            </a:r>
            <a:r>
              <a:rPr lang="it-IT" i="1" dirty="0" err="1" smtClean="0"/>
              <a:t>des</a:t>
            </a:r>
            <a:r>
              <a:rPr lang="it-IT" i="1" dirty="0" smtClean="0"/>
              <a:t> </a:t>
            </a:r>
            <a:r>
              <a:rPr lang="it-IT" i="1" dirty="0" err="1" smtClean="0"/>
              <a:t>tributs</a:t>
            </a:r>
            <a:r>
              <a:rPr lang="it-IT" i="1" dirty="0" smtClean="0"/>
              <a:t> </a:t>
            </a:r>
            <a:r>
              <a:rPr lang="it-IT" dirty="0" smtClean="0"/>
              <a:t>(1712)</a:t>
            </a:r>
          </a:p>
          <a:p>
            <a:r>
              <a:rPr lang="it-IT" dirty="0" smtClean="0"/>
              <a:t>La ricchezza sono i beni e non la moneta (mezzo di scambio)</a:t>
            </a:r>
          </a:p>
          <a:p>
            <a:r>
              <a:rPr lang="it-IT" dirty="0" smtClean="0"/>
              <a:t>Ruolo dei proprietari fondiari: stimolare la domanda dei beni di consumo, motore dell’economia</a:t>
            </a:r>
          </a:p>
          <a:p>
            <a:r>
              <a:rPr lang="it-IT" dirty="0" smtClean="0"/>
              <a:t>Prezzi conformi alle leggi naturali (lasciar fare alla natura e alla libertà): analisi dei meccanismi di domanda e offerta. Prezzo proporzionale: prezzo di equilibrio. Prezzo basso: si produce di meno, scarsità, il prezzo cresce.</a:t>
            </a:r>
          </a:p>
          <a:p>
            <a:r>
              <a:rPr lang="it-IT" dirty="0" smtClean="0"/>
              <a:t>Semplificare il regime fiscale</a:t>
            </a:r>
          </a:p>
          <a:p>
            <a:r>
              <a:rPr lang="it-IT" dirty="0" smtClean="0"/>
              <a:t>Divisione del lavoro</a:t>
            </a:r>
          </a:p>
          <a:p>
            <a:r>
              <a:rPr lang="it-IT" dirty="0" smtClean="0"/>
              <a:t> L’agricoltura produce il sovrappiù di sussistenze</a:t>
            </a:r>
          </a:p>
          <a:p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12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34098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err="1" smtClean="0"/>
              <a:t>Cantillon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it-IT" dirty="0" smtClean="0"/>
              <a:t>Richard </a:t>
            </a:r>
            <a:r>
              <a:rPr lang="it-IT" dirty="0" err="1" smtClean="0"/>
              <a:t>Cantillon</a:t>
            </a:r>
            <a:r>
              <a:rPr lang="it-IT" dirty="0" smtClean="0"/>
              <a:t>: banchiere ed economista irlandese (1680-1734- visse prevalentemente a </a:t>
            </a:r>
            <a:r>
              <a:rPr lang="it-IT" dirty="0"/>
              <a:t>P</a:t>
            </a:r>
            <a:r>
              <a:rPr lang="it-IT" dirty="0" smtClean="0"/>
              <a:t>arigi e Londra)</a:t>
            </a:r>
          </a:p>
          <a:p>
            <a:r>
              <a:rPr lang="it-IT" i="1" dirty="0" smtClean="0"/>
              <a:t>Saggio sulla natura del commercio in generale </a:t>
            </a:r>
            <a:r>
              <a:rPr lang="it-IT" dirty="0" smtClean="0"/>
              <a:t>(pubblicato postumo)</a:t>
            </a:r>
          </a:p>
          <a:p>
            <a:r>
              <a:rPr lang="it-IT" dirty="0" smtClean="0"/>
              <a:t>Ricchezza: le cose utili al mantenimento, alle comodità e alle superfluità della vita.</a:t>
            </a:r>
          </a:p>
          <a:p>
            <a:r>
              <a:rPr lang="it-IT" dirty="0" smtClean="0"/>
              <a:t>Divisione del lavoro: sovrappiù sulle sussistenze.</a:t>
            </a:r>
          </a:p>
          <a:p>
            <a:r>
              <a:rPr lang="it-IT" dirty="0" smtClean="0"/>
              <a:t>25 persone producono le sussistenze per tutti</a:t>
            </a:r>
          </a:p>
          <a:p>
            <a:r>
              <a:rPr lang="it-IT" dirty="0" smtClean="0"/>
              <a:t>75 producono le altre cose</a:t>
            </a:r>
          </a:p>
          <a:p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13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8209553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I prezzi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it-IT" dirty="0" smtClean="0"/>
              <a:t>Prezzo intrinseco: determinato dai costi materiali (lavoro e terra)</a:t>
            </a:r>
          </a:p>
          <a:p>
            <a:r>
              <a:rPr lang="it-IT" dirty="0" smtClean="0"/>
              <a:t>Prezzo di mercato «umori e fantasie degli uomini» quantità offerte in proporzione alla domanda in ciascun momento particolare.</a:t>
            </a:r>
          </a:p>
          <a:p>
            <a:r>
              <a:rPr lang="it-IT" dirty="0" smtClean="0"/>
              <a:t>Terra e lavoro, come convertire il lavoro in terra?</a:t>
            </a:r>
          </a:p>
          <a:p>
            <a:r>
              <a:rPr lang="it-IT" dirty="0" smtClean="0"/>
              <a:t>Quantità di terra necessaria a produrre la sussistenza di un’unità di lavoro: misura comune</a:t>
            </a:r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14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56795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Le classi sociali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it-IT" dirty="0" smtClean="0"/>
              <a:t>Settori: agricoltura, artigianato e commercio</a:t>
            </a:r>
          </a:p>
          <a:p>
            <a:r>
              <a:rPr lang="it-IT" dirty="0" smtClean="0"/>
              <a:t>Classi: contadini, artigiani, commercianti e nobiltà</a:t>
            </a:r>
          </a:p>
          <a:p>
            <a:r>
              <a:rPr lang="it-IT" dirty="0" smtClean="0"/>
              <a:t>Le tre «rendite» (componenti) del valore del prodotto (sta per redditi):</a:t>
            </a:r>
          </a:p>
          <a:p>
            <a:pPr lvl="1"/>
            <a:r>
              <a:rPr lang="it-IT" dirty="0" smtClean="0"/>
              <a:t>1. rendita vera e propria pagata ai proprietari terrieri</a:t>
            </a:r>
          </a:p>
          <a:p>
            <a:pPr lvl="1"/>
            <a:r>
              <a:rPr lang="it-IT" dirty="0" smtClean="0"/>
              <a:t>2. spese del coltivatore (costi)</a:t>
            </a:r>
          </a:p>
          <a:p>
            <a:pPr lvl="1"/>
            <a:r>
              <a:rPr lang="it-IT" dirty="0" smtClean="0"/>
              <a:t>3. profitti dei coltivatori</a:t>
            </a:r>
          </a:p>
          <a:p>
            <a:pPr lvl="1"/>
            <a:r>
              <a:rPr lang="it-IT" dirty="0" smtClean="0"/>
              <a:t>Distinzione tra classe indipendente e classe dipendente: redditi certi e redditi incerti.</a:t>
            </a:r>
          </a:p>
          <a:p>
            <a:pPr lvl="1"/>
            <a:r>
              <a:rPr lang="it-IT" dirty="0" smtClean="0"/>
              <a:t>Commercianti e imprenditori: redditi incerti. Conoscono i costi ma non sanno quanto ricaveranno.</a:t>
            </a:r>
          </a:p>
          <a:p>
            <a:pPr lvl="1"/>
            <a:r>
              <a:rPr lang="it-IT" dirty="0" smtClean="0"/>
              <a:t>Ruolo propulsivo nell’economia, correndo i rischi.</a:t>
            </a:r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15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082167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olo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William </a:t>
            </a:r>
            <a:r>
              <a:rPr lang="it-IT" dirty="0" err="1"/>
              <a:t>P</a:t>
            </a:r>
            <a:r>
              <a:rPr lang="it-IT" dirty="0" err="1" smtClean="0"/>
              <a:t>etty</a:t>
            </a:r>
            <a:endParaRPr lang="it-IT" dirty="0"/>
          </a:p>
        </p:txBody>
      </p:sp>
      <p:sp>
        <p:nvSpPr>
          <p:cNvPr id="7" name="Segnaposto contenuto 6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2300" dirty="0" smtClean="0"/>
              <a:t>Si moltiplicano le voci interessate alla teoria piuttosto che alla politica economica.</a:t>
            </a:r>
          </a:p>
          <a:p>
            <a:r>
              <a:rPr lang="it-IT" sz="2300" dirty="0" smtClean="0"/>
              <a:t>La ricchezza nella produzione. I meccanismi del mercato.</a:t>
            </a:r>
          </a:p>
          <a:p>
            <a:r>
              <a:rPr lang="it-IT" sz="2300" dirty="0" smtClean="0"/>
              <a:t>William </a:t>
            </a:r>
            <a:r>
              <a:rPr lang="it-IT" sz="2300" dirty="0" err="1" smtClean="0"/>
              <a:t>Petty</a:t>
            </a:r>
            <a:r>
              <a:rPr lang="it-IT" sz="2300" dirty="0" smtClean="0"/>
              <a:t> medico ed economista inglese (1623-1687)</a:t>
            </a:r>
          </a:p>
          <a:p>
            <a:r>
              <a:rPr lang="it-IT" sz="2300" dirty="0" smtClean="0"/>
              <a:t>Vita movimentata. Figlio di un sarto, a 13 anni si imbarca come mozzo. In Francia studia in un collegio di gesuiti e poi medicina a </a:t>
            </a:r>
            <a:r>
              <a:rPr lang="it-IT" sz="2300" dirty="0"/>
              <a:t>P</a:t>
            </a:r>
            <a:r>
              <a:rPr lang="it-IT" sz="2300" dirty="0" smtClean="0"/>
              <a:t>arigi. Professore di anatomia e poi di musica a Londra</a:t>
            </a:r>
          </a:p>
          <a:p>
            <a:r>
              <a:rPr lang="it-IT" sz="2300" dirty="0" smtClean="0"/>
              <a:t>Medico dell’esercito di invasione dell’Irlanda di </a:t>
            </a:r>
            <a:r>
              <a:rPr lang="it-IT" sz="2300" dirty="0" err="1" smtClean="0"/>
              <a:t>Cromwell</a:t>
            </a:r>
            <a:r>
              <a:rPr lang="it-IT" sz="2300" dirty="0" smtClean="0"/>
              <a:t>. E’ responsabile del rilievo topografico delle terre. Si arricchisce. Partecipa alla fondazione della </a:t>
            </a:r>
            <a:r>
              <a:rPr lang="it-IT" sz="2300" dirty="0" err="1" smtClean="0"/>
              <a:t>Royal</a:t>
            </a:r>
            <a:r>
              <a:rPr lang="it-IT" sz="2300" dirty="0" smtClean="0"/>
              <a:t> society</a:t>
            </a:r>
            <a:endParaRPr lang="it-IT" sz="2300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4294967295"/>
          </p:nvPr>
        </p:nvSpPr>
        <p:spPr>
          <a:xfrm>
            <a:off x="0" y="6356350"/>
            <a:ext cx="2895600" cy="365125"/>
          </a:xfrm>
        </p:spPr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8" name="Segnaposto numero diapositiva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2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1182819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L’</a:t>
            </a:r>
            <a:r>
              <a:rPr lang="it-IT" dirty="0" err="1" smtClean="0"/>
              <a:t>artimetica</a:t>
            </a:r>
            <a:r>
              <a:rPr lang="it-IT" dirty="0" smtClean="0"/>
              <a:t> politica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it-IT" dirty="0" err="1" smtClean="0"/>
              <a:t>Marx</a:t>
            </a:r>
            <a:r>
              <a:rPr lang="it-IT" dirty="0" smtClean="0"/>
              <a:t>: primo degli economisti classici</a:t>
            </a:r>
          </a:p>
          <a:p>
            <a:r>
              <a:rPr lang="it-IT" dirty="0" smtClean="0"/>
              <a:t>Metodo: primato dell’induzione – empirismo vs razionalismo. Economia come scienza quantitativa: </a:t>
            </a:r>
          </a:p>
          <a:p>
            <a:r>
              <a:rPr lang="it-IT" dirty="0" smtClean="0"/>
              <a:t>«Il metodo che intendo seguire è tuttora inconsueto; invece di usare solo comparativi e superlativi, e argomenti intellettuali, ho deciso di esprimermi in termini di numero, peso e misura»</a:t>
            </a:r>
          </a:p>
          <a:p>
            <a:r>
              <a:rPr lang="it-IT" dirty="0" smtClean="0"/>
              <a:t>Nessi quantitativi tra i fenomeni (Galileo)</a:t>
            </a:r>
          </a:p>
          <a:p>
            <a:r>
              <a:rPr lang="it-IT" dirty="0" smtClean="0"/>
              <a:t>Uso di modelli aritmetici e geometrici.</a:t>
            </a:r>
          </a:p>
          <a:p>
            <a:r>
              <a:rPr lang="it-IT" dirty="0" smtClean="0"/>
              <a:t>Divisione tra scienza e morale che riguarda l’uso delle conoscenze, non le conoscenze stesse.</a:t>
            </a:r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3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7626855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it-IT" sz="3600" dirty="0" smtClean="0"/>
              <a:t>La divisione del lavoro e il sovrappiù</a:t>
            </a:r>
            <a:endParaRPr lang="it-IT" sz="3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it-IT" dirty="0" smtClean="0">
                <a:solidFill>
                  <a:srgbClr val="C00000"/>
                </a:solidFill>
              </a:rPr>
              <a:t>Esempio</a:t>
            </a:r>
            <a:r>
              <a:rPr lang="it-IT" dirty="0" smtClean="0"/>
              <a:t>: società di 1000 uomini:</a:t>
            </a:r>
          </a:p>
          <a:p>
            <a:r>
              <a:rPr lang="it-IT" dirty="0" smtClean="0"/>
              <a:t>100 producono alimenti e abbigliamento (sussistenze)</a:t>
            </a:r>
          </a:p>
          <a:p>
            <a:r>
              <a:rPr lang="it-IT" dirty="0" smtClean="0"/>
              <a:t>200 producono merci per l’esportazione</a:t>
            </a:r>
          </a:p>
          <a:p>
            <a:r>
              <a:rPr lang="it-IT" dirty="0" smtClean="0"/>
              <a:t>400 producono beni di lusso</a:t>
            </a:r>
          </a:p>
          <a:p>
            <a:r>
              <a:rPr lang="it-IT" dirty="0" smtClean="0"/>
              <a:t>200 producono servizi (governo, ecclesiastici, avvocati</a:t>
            </a:r>
          </a:p>
          <a:p>
            <a:r>
              <a:rPr lang="it-IT" dirty="0" smtClean="0"/>
              <a:t>100 mendicanti e ladri (improduttivi)</a:t>
            </a:r>
          </a:p>
          <a:p>
            <a:r>
              <a:rPr lang="it-IT" dirty="0" smtClean="0"/>
              <a:t>I 100 che producono le sussistenze permettono a tutti gli altri di vivere</a:t>
            </a:r>
          </a:p>
          <a:p>
            <a:r>
              <a:rPr lang="it-IT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Sovrappiù</a:t>
            </a:r>
            <a:r>
              <a:rPr lang="it-IT" dirty="0" smtClean="0"/>
              <a:t> </a:t>
            </a:r>
            <a:r>
              <a:rPr lang="it-IT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 sussistenze </a:t>
            </a:r>
            <a:r>
              <a:rPr lang="it-IT" dirty="0" smtClean="0"/>
              <a:t>al di là di quanto serve a chi le produce direttamente. Base della divisione del lavoro e del progresso della società e anche delle esportazioni.</a:t>
            </a:r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4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8936171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Una formalizzazione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it-IT" i="1" dirty="0" smtClean="0"/>
              <a:t>P=</a:t>
            </a:r>
            <a:r>
              <a:rPr lang="it-IT" dirty="0" smtClean="0"/>
              <a:t>popolazione totale, </a:t>
            </a:r>
          </a:p>
          <a:p>
            <a:r>
              <a:rPr lang="it-IT" i="1" dirty="0" smtClean="0"/>
              <a:t>n=</a:t>
            </a:r>
            <a:r>
              <a:rPr lang="it-IT" dirty="0" smtClean="0"/>
              <a:t>quota della forza lavoro sulla popolazione, </a:t>
            </a:r>
          </a:p>
          <a:p>
            <a:r>
              <a:rPr lang="it-IT" i="1" dirty="0" smtClean="0"/>
              <a:t>L </a:t>
            </a:r>
            <a:r>
              <a:rPr lang="it-IT" dirty="0" smtClean="0"/>
              <a:t>=occupazione totale, </a:t>
            </a:r>
          </a:p>
          <a:p>
            <a:r>
              <a:rPr lang="it-IT" i="1" dirty="0" smtClean="0"/>
              <a:t>L</a:t>
            </a:r>
            <a:r>
              <a:rPr lang="it-IT" i="1" baseline="-25000" dirty="0" smtClean="0"/>
              <a:t>a</a:t>
            </a:r>
            <a:r>
              <a:rPr lang="it-IT" i="1" dirty="0" smtClean="0"/>
              <a:t> </a:t>
            </a:r>
            <a:r>
              <a:rPr lang="it-IT" dirty="0" smtClean="0"/>
              <a:t>=quantità di lavoro impiegata nella produzione di beni di sussistenza, </a:t>
            </a:r>
          </a:p>
          <a:p>
            <a:r>
              <a:rPr lang="it-IT" i="1" dirty="0" err="1" smtClean="0"/>
              <a:t>L</a:t>
            </a:r>
            <a:r>
              <a:rPr lang="it-IT" i="1" baseline="-25000" dirty="0" err="1" smtClean="0"/>
              <a:t>b</a:t>
            </a:r>
            <a:r>
              <a:rPr lang="it-IT" i="1" dirty="0" smtClean="0"/>
              <a:t> = </a:t>
            </a:r>
            <a:r>
              <a:rPr lang="it-IT" dirty="0" smtClean="0"/>
              <a:t>lavoratori impiegati negli altri settori</a:t>
            </a:r>
          </a:p>
          <a:p>
            <a:r>
              <a:rPr lang="it-IT" i="1" dirty="0" smtClean="0">
                <a:sym typeface="Symbol"/>
              </a:rPr>
              <a:t> </a:t>
            </a:r>
            <a:r>
              <a:rPr lang="it-IT" dirty="0" smtClean="0">
                <a:sym typeface="Symbol"/>
              </a:rPr>
              <a:t>=produttività del lavoro </a:t>
            </a:r>
            <a:r>
              <a:rPr lang="it-IT" dirty="0" smtClean="0">
                <a:sym typeface="Symbol"/>
              </a:rPr>
              <a:t>nel settore delle sussistenze,</a:t>
            </a:r>
            <a:r>
              <a:rPr lang="it-IT" i="1" baseline="-25000" dirty="0" smtClean="0"/>
              <a:t> </a:t>
            </a:r>
            <a:endParaRPr lang="it-IT" i="1" baseline="-25000" dirty="0" smtClean="0"/>
          </a:p>
          <a:p>
            <a:r>
              <a:rPr lang="it-IT" i="1" dirty="0" smtClean="0"/>
              <a:t>c=</a:t>
            </a:r>
            <a:r>
              <a:rPr lang="it-IT" dirty="0" smtClean="0"/>
              <a:t>consumo necessario per unità di lavoro.</a:t>
            </a:r>
          </a:p>
          <a:p>
            <a:r>
              <a:rPr lang="it-IT" dirty="0" smtClean="0"/>
              <a:t>Si ha </a:t>
            </a:r>
            <a:r>
              <a:rPr lang="it-IT" i="1" dirty="0" smtClean="0"/>
              <a:t>L=</a:t>
            </a:r>
            <a:r>
              <a:rPr lang="it-IT" i="1" dirty="0" err="1" smtClean="0"/>
              <a:t>nP</a:t>
            </a:r>
            <a:r>
              <a:rPr lang="it-IT" i="1" dirty="0" smtClean="0"/>
              <a:t> </a:t>
            </a:r>
            <a:r>
              <a:rPr lang="it-IT" dirty="0" smtClean="0"/>
              <a:t>Il sistema si riproduce se tutti hanno la sussistenza:</a:t>
            </a:r>
          </a:p>
          <a:p>
            <a:r>
              <a:rPr lang="it-IT" i="1" dirty="0" smtClean="0">
                <a:sym typeface="Symbol"/>
              </a:rPr>
              <a:t></a:t>
            </a:r>
            <a:r>
              <a:rPr lang="it-IT" i="1" dirty="0" smtClean="0"/>
              <a:t>L</a:t>
            </a:r>
            <a:r>
              <a:rPr lang="it-IT" i="1" baseline="-25000" dirty="0"/>
              <a:t>a</a:t>
            </a:r>
            <a:r>
              <a:rPr lang="it-IT" i="1" dirty="0" smtClean="0"/>
              <a:t>=</a:t>
            </a:r>
            <a:r>
              <a:rPr lang="it-IT" i="1" dirty="0" err="1" smtClean="0"/>
              <a:t>cP</a:t>
            </a:r>
            <a:r>
              <a:rPr lang="it-IT" dirty="0" smtClean="0"/>
              <a:t>.		Poiché </a:t>
            </a:r>
            <a:r>
              <a:rPr lang="it-IT" i="1" dirty="0" smtClean="0"/>
              <a:t>P=L/n</a:t>
            </a:r>
          </a:p>
          <a:p>
            <a:r>
              <a:rPr lang="it-IT" i="1" dirty="0">
                <a:sym typeface="Symbol"/>
              </a:rPr>
              <a:t></a:t>
            </a:r>
            <a:r>
              <a:rPr lang="it-IT" i="1" dirty="0" smtClean="0"/>
              <a:t>L</a:t>
            </a:r>
            <a:r>
              <a:rPr lang="it-IT" i="1" baseline="-25000" dirty="0"/>
              <a:t>a</a:t>
            </a:r>
            <a:r>
              <a:rPr lang="it-IT" i="1" dirty="0" smtClean="0"/>
              <a:t>=c(L/n)</a:t>
            </a:r>
          </a:p>
          <a:p>
            <a:r>
              <a:rPr lang="it-IT" dirty="0" smtClean="0"/>
              <a:t>Determinato </a:t>
            </a:r>
            <a:r>
              <a:rPr lang="it-IT" i="1" dirty="0" smtClean="0"/>
              <a:t>L</a:t>
            </a:r>
            <a:r>
              <a:rPr lang="it-IT" i="1" baseline="-25000" dirty="0" smtClean="0"/>
              <a:t>a</a:t>
            </a:r>
            <a:r>
              <a:rPr lang="it-IT" i="1" dirty="0" smtClean="0"/>
              <a:t> </a:t>
            </a:r>
            <a:r>
              <a:rPr lang="it-IT" dirty="0" smtClean="0"/>
              <a:t>si trova facilmente </a:t>
            </a:r>
            <a:r>
              <a:rPr lang="it-IT" i="1" dirty="0" err="1" smtClean="0"/>
              <a:t>L</a:t>
            </a:r>
            <a:r>
              <a:rPr lang="it-IT" i="1" baseline="-25000" dirty="0" err="1" smtClean="0"/>
              <a:t>b</a:t>
            </a:r>
            <a:r>
              <a:rPr lang="it-IT" i="1" baseline="-25000" dirty="0" smtClean="0"/>
              <a:t> </a:t>
            </a:r>
            <a:r>
              <a:rPr lang="it-IT" i="1" dirty="0" smtClean="0"/>
              <a:t>= L-L</a:t>
            </a:r>
            <a:r>
              <a:rPr lang="it-IT" i="1" baseline="-25000" dirty="0" smtClean="0"/>
              <a:t>a</a:t>
            </a:r>
            <a:endParaRPr lang="it-IT" i="1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it-IT" smtClean="0">
                <a:solidFill>
                  <a:prstClr val="black"/>
                </a:solidFill>
              </a:rPr>
              <a:t>Storia delle teorie dello sviluppo</a:t>
            </a:r>
            <a:endParaRPr lang="it-IT" dirty="0">
              <a:solidFill>
                <a:prstClr val="black"/>
              </a:solidFill>
            </a:endParaRPr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5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277243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La rendita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it-IT" dirty="0" smtClean="0"/>
              <a:t>Il sovrappiù in agricoltura </a:t>
            </a:r>
            <a:r>
              <a:rPr lang="it-IT" dirty="0" smtClean="0">
                <a:sym typeface="Symbol" panose="05050102010706020507" pitchFamily="18" charset="2"/>
              </a:rPr>
              <a:t>rendita</a:t>
            </a:r>
          </a:p>
          <a:p>
            <a:r>
              <a:rPr lang="it-IT" dirty="0" smtClean="0">
                <a:sym typeface="Symbol" panose="05050102010706020507" pitchFamily="18" charset="2"/>
              </a:rPr>
              <a:t>Agricoltore – semina e raccoglie</a:t>
            </a:r>
          </a:p>
          <a:p>
            <a:r>
              <a:rPr lang="it-IT" dirty="0" smtClean="0">
                <a:sym typeface="Symbol" panose="05050102010706020507" pitchFamily="18" charset="2"/>
              </a:rPr>
              <a:t>«io dico che quando quest’uomo abbia dedotto il suo seme dal prodotto del suo raccolto, ed anche ciò che lui stesso ha mangiato o dato ad altri in cambio dei vestiti e delle altre necessità naturali, il grano che rimane è la vera e naturale rendita della terra»</a:t>
            </a:r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6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49905889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Il valore e i prezzi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it-IT" dirty="0" smtClean="0"/>
              <a:t>Analisi centrale nell’economia politica. Prezzo di mercato, prezzo naturale e  </a:t>
            </a:r>
            <a:r>
              <a:rPr lang="it-IT" dirty="0"/>
              <a:t>prezzo </a:t>
            </a:r>
            <a:r>
              <a:rPr lang="it-IT" dirty="0" smtClean="0"/>
              <a:t>politico.</a:t>
            </a:r>
          </a:p>
          <a:p>
            <a:r>
              <a:rPr lang="it-IT" dirty="0" smtClean="0"/>
              <a:t>Prezzo di mercato – elementi intrinseci e contingenti</a:t>
            </a:r>
          </a:p>
          <a:p>
            <a:r>
              <a:rPr lang="it-IT" dirty="0" smtClean="0"/>
              <a:t>Prezzo naturale. Produttività (tecnologia) e sussistenze del lavoro=prezzo tendenziale fissato dalle leggi economiche</a:t>
            </a:r>
          </a:p>
          <a:p>
            <a:r>
              <a:rPr lang="it-IT" dirty="0" smtClean="0"/>
              <a:t>Prezzo politico: condizioni istituzionali e costi sociali. Forme di mercato – commercio di diamanti – oligopolio – accordi tra i produttori</a:t>
            </a:r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7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8738733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Le cause del valore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it-IT" dirty="0" smtClean="0"/>
              <a:t>Teoria del valore lavoro?</a:t>
            </a:r>
          </a:p>
          <a:p>
            <a:r>
              <a:rPr lang="it-IT" dirty="0" smtClean="0"/>
              <a:t>«il prezzo naturale alto o basso dipende dal numero maggiore o minore di braccia richieste per produrre le cose necessarie»</a:t>
            </a:r>
          </a:p>
          <a:p>
            <a:r>
              <a:rPr lang="it-IT" dirty="0" smtClean="0"/>
              <a:t>Teoria «bi-fattoriale»: lavoro e terra.</a:t>
            </a:r>
          </a:p>
          <a:p>
            <a:r>
              <a:rPr lang="it-IT" dirty="0" smtClean="0"/>
              <a:t>«il lavoro è il padre e il principio attivo della ricchezza e la terra la madre»</a:t>
            </a:r>
          </a:p>
          <a:p>
            <a:r>
              <a:rPr lang="it-IT" dirty="0" smtClean="0"/>
              <a:t>Lavoro e terra sono fattori originali, mentre il capitale (strumenti di produzione) deriva a sua volta dal lavoro e dalla terra</a:t>
            </a:r>
            <a:endParaRPr lang="it-IT" dirty="0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Verso </a:t>
            </a:r>
            <a:r>
              <a:rPr lang="en-US" dirty="0" err="1" smtClean="0"/>
              <a:t>l’Economia</a:t>
            </a:r>
            <a:r>
              <a:rPr lang="en-US" dirty="0" smtClean="0"/>
              <a:t> Classica</a:t>
            </a:r>
            <a:endParaRPr lang="it-IT" dirty="0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8</a:t>
            </a:fld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347674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it-IT" sz="3200" dirty="0" smtClean="0"/>
              <a:t>Perché contano fattori «originari»</a:t>
            </a:r>
            <a:endParaRPr lang="it-IT" sz="32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57200" y="4295128"/>
            <a:ext cx="8229600" cy="1831036"/>
          </a:xfrm>
        </p:spPr>
        <p:txBody>
          <a:bodyPr>
            <a:normAutofit fontScale="62500" lnSpcReduction="20000"/>
          </a:bodyPr>
          <a:lstStyle/>
          <a:p>
            <a:r>
              <a:rPr lang="it-IT" dirty="0" smtClean="0"/>
              <a:t>Il capitale utilizzato è stato a sua volta prodotto da lavoro, terra e capitale.</a:t>
            </a:r>
          </a:p>
          <a:p>
            <a:r>
              <a:rPr lang="it-IT" dirty="0" smtClean="0"/>
              <a:t>Si può tornare indietro finché il residuo di capitale è talmente piccolo da poter essere trascurato</a:t>
            </a:r>
          </a:p>
          <a:p>
            <a:r>
              <a:rPr lang="it-IT" dirty="0" smtClean="0"/>
              <a:t>Algebricamente: una serie infinita di numeri sempre più piccoli dà un risultato finito.</a:t>
            </a:r>
            <a:endParaRPr lang="it-IT" dirty="0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TITOLO PRESENTAZIONE</a:t>
            </a:r>
            <a:endParaRPr lang="it-IT" dirty="0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5D2F2-A109-7144-80E6-3AAACABD5BA2}" type="slidenum">
              <a:rPr lang="it-IT" smtClean="0"/>
              <a:pPr/>
              <a:t>9</a:t>
            </a:fld>
            <a:endParaRPr lang="it-IT" dirty="0"/>
          </a:p>
        </p:txBody>
      </p:sp>
      <p:sp>
        <p:nvSpPr>
          <p:cNvPr id="6" name="Rettangolo arrotondato 5"/>
          <p:cNvSpPr/>
          <p:nvPr/>
        </p:nvSpPr>
        <p:spPr>
          <a:xfrm>
            <a:off x="822960" y="1828800"/>
            <a:ext cx="806335" cy="540327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i="1" dirty="0" smtClean="0"/>
              <a:t>L</a:t>
            </a:r>
            <a:r>
              <a:rPr lang="it-IT" baseline="-25000" dirty="0" smtClean="0"/>
              <a:t>1</a:t>
            </a:r>
            <a:endParaRPr lang="it-IT" dirty="0"/>
          </a:p>
        </p:txBody>
      </p:sp>
      <p:sp>
        <p:nvSpPr>
          <p:cNvPr id="7" name="Rettangolo arrotondato 6"/>
          <p:cNvSpPr/>
          <p:nvPr/>
        </p:nvSpPr>
        <p:spPr>
          <a:xfrm>
            <a:off x="1881448" y="1828799"/>
            <a:ext cx="806335" cy="540327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i="1" dirty="0"/>
              <a:t>T</a:t>
            </a:r>
            <a:r>
              <a:rPr lang="it-IT" baseline="-25000" dirty="0" smtClean="0"/>
              <a:t>1</a:t>
            </a:r>
            <a:endParaRPr lang="it-IT" dirty="0"/>
          </a:p>
        </p:txBody>
      </p:sp>
      <p:sp>
        <p:nvSpPr>
          <p:cNvPr id="8" name="Rettangolo arrotondato 7"/>
          <p:cNvSpPr/>
          <p:nvPr/>
        </p:nvSpPr>
        <p:spPr>
          <a:xfrm>
            <a:off x="3124200" y="1841267"/>
            <a:ext cx="806335" cy="540327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i="1" dirty="0"/>
              <a:t>K</a:t>
            </a:r>
            <a:r>
              <a:rPr lang="it-IT" baseline="-25000" dirty="0" smtClean="0"/>
              <a:t>1</a:t>
            </a:r>
            <a:endParaRPr lang="it-IT" dirty="0"/>
          </a:p>
        </p:txBody>
      </p:sp>
      <p:sp>
        <p:nvSpPr>
          <p:cNvPr id="9" name="Ovale 8"/>
          <p:cNvSpPr/>
          <p:nvPr/>
        </p:nvSpPr>
        <p:spPr>
          <a:xfrm>
            <a:off x="5237018" y="1828798"/>
            <a:ext cx="1554480" cy="540327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Prodotto</a:t>
            </a:r>
            <a:endParaRPr lang="it-IT" dirty="0"/>
          </a:p>
        </p:txBody>
      </p:sp>
      <p:sp>
        <p:nvSpPr>
          <p:cNvPr id="10" name="Freccia a destra 9"/>
          <p:cNvSpPr/>
          <p:nvPr/>
        </p:nvSpPr>
        <p:spPr>
          <a:xfrm>
            <a:off x="4182688" y="1982583"/>
            <a:ext cx="863137" cy="232756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1" name="Rettangolo arrotondato 10"/>
          <p:cNvSpPr/>
          <p:nvPr/>
        </p:nvSpPr>
        <p:spPr>
          <a:xfrm>
            <a:off x="3279370" y="2784524"/>
            <a:ext cx="566652" cy="360675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i="1" dirty="0" smtClean="0"/>
              <a:t>L</a:t>
            </a:r>
            <a:r>
              <a:rPr lang="it-IT" baseline="-25000" dirty="0"/>
              <a:t>2</a:t>
            </a:r>
            <a:endParaRPr lang="it-IT" dirty="0"/>
          </a:p>
        </p:txBody>
      </p:sp>
      <p:sp>
        <p:nvSpPr>
          <p:cNvPr id="12" name="Rettangolo arrotondato 11"/>
          <p:cNvSpPr/>
          <p:nvPr/>
        </p:nvSpPr>
        <p:spPr>
          <a:xfrm>
            <a:off x="4366259" y="2784523"/>
            <a:ext cx="566652" cy="360675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i="1" dirty="0" smtClean="0"/>
              <a:t>T</a:t>
            </a:r>
            <a:r>
              <a:rPr lang="it-IT" baseline="-25000" dirty="0" smtClean="0"/>
              <a:t>2</a:t>
            </a:r>
            <a:endParaRPr lang="it-IT" dirty="0"/>
          </a:p>
        </p:txBody>
      </p:sp>
      <p:sp>
        <p:nvSpPr>
          <p:cNvPr id="13" name="Rettangolo arrotondato 12"/>
          <p:cNvSpPr/>
          <p:nvPr/>
        </p:nvSpPr>
        <p:spPr>
          <a:xfrm>
            <a:off x="5453148" y="2778293"/>
            <a:ext cx="566652" cy="360675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i="1" dirty="0" smtClean="0"/>
              <a:t>K</a:t>
            </a:r>
            <a:r>
              <a:rPr lang="it-IT" baseline="-25000" dirty="0" smtClean="0"/>
              <a:t>2</a:t>
            </a:r>
            <a:endParaRPr lang="it-IT" dirty="0"/>
          </a:p>
        </p:txBody>
      </p:sp>
      <p:sp>
        <p:nvSpPr>
          <p:cNvPr id="14" name="Freccia in giù 13"/>
          <p:cNvSpPr/>
          <p:nvPr/>
        </p:nvSpPr>
        <p:spPr>
          <a:xfrm rot="10800000">
            <a:off x="3454631" y="2428566"/>
            <a:ext cx="216130" cy="308986"/>
          </a:xfrm>
          <a:prstGeom prst="downArrow">
            <a:avLst>
              <a:gd name="adj1" fmla="val 50000"/>
              <a:gd name="adj2" fmla="val 61539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5" name="Rettangolo arrotondato 14"/>
          <p:cNvSpPr/>
          <p:nvPr/>
        </p:nvSpPr>
        <p:spPr>
          <a:xfrm>
            <a:off x="5603470" y="3548136"/>
            <a:ext cx="416330" cy="35444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i="1" dirty="0" smtClean="0"/>
              <a:t>L</a:t>
            </a:r>
            <a:r>
              <a:rPr lang="it-IT" baseline="-25000" dirty="0" smtClean="0"/>
              <a:t>3</a:t>
            </a:r>
            <a:endParaRPr lang="it-IT" dirty="0"/>
          </a:p>
        </p:txBody>
      </p:sp>
      <p:sp>
        <p:nvSpPr>
          <p:cNvPr id="16" name="Rettangolo arrotondato 15"/>
          <p:cNvSpPr/>
          <p:nvPr/>
        </p:nvSpPr>
        <p:spPr>
          <a:xfrm>
            <a:off x="6317151" y="3554367"/>
            <a:ext cx="416330" cy="35444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i="1" dirty="0" smtClean="0"/>
              <a:t>T</a:t>
            </a:r>
            <a:r>
              <a:rPr lang="it-IT" baseline="-25000" dirty="0"/>
              <a:t>3</a:t>
            </a:r>
            <a:endParaRPr lang="it-IT" dirty="0"/>
          </a:p>
        </p:txBody>
      </p:sp>
      <p:sp>
        <p:nvSpPr>
          <p:cNvPr id="17" name="Rettangolo arrotondato 16"/>
          <p:cNvSpPr/>
          <p:nvPr/>
        </p:nvSpPr>
        <p:spPr>
          <a:xfrm>
            <a:off x="7030833" y="3548137"/>
            <a:ext cx="416330" cy="35444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i="1" dirty="0" smtClean="0"/>
              <a:t>K</a:t>
            </a:r>
            <a:r>
              <a:rPr lang="it-IT" baseline="-25000" dirty="0"/>
              <a:t>3</a:t>
            </a:r>
            <a:endParaRPr lang="it-IT" dirty="0"/>
          </a:p>
        </p:txBody>
      </p:sp>
      <p:sp>
        <p:nvSpPr>
          <p:cNvPr id="18" name="Freccia in giù 17"/>
          <p:cNvSpPr/>
          <p:nvPr/>
        </p:nvSpPr>
        <p:spPr>
          <a:xfrm rot="10800000">
            <a:off x="5656811" y="3192179"/>
            <a:ext cx="216130" cy="308986"/>
          </a:xfrm>
          <a:prstGeom prst="downArrow">
            <a:avLst>
              <a:gd name="adj1" fmla="val 50000"/>
              <a:gd name="adj2" fmla="val 61539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9" name="CasellaDiTesto 18"/>
          <p:cNvSpPr txBox="1"/>
          <p:nvPr/>
        </p:nvSpPr>
        <p:spPr>
          <a:xfrm>
            <a:off x="5544589" y="3949551"/>
            <a:ext cx="25686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dirty="0" smtClean="0"/>
              <a:t>………………………………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93686889"/>
      </p:ext>
    </p:extLst>
  </p:cSld>
  <p:clrMapOvr>
    <a:masterClrMapping/>
  </p:clrMapOvr>
</p:sld>
</file>

<file path=ppt/theme/theme1.xml><?xml version="1.0" encoding="utf-8"?>
<a:theme xmlns:a="http://schemas.openxmlformats.org/drawingml/2006/main" name="Slide_DirezioneAmministrativa_UNIMC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Slide__UNIMC_DipECONOMIA_DIRITTO</Template>
  <TotalTime>154</TotalTime>
  <Words>1176</Words>
  <Application>Microsoft Office PowerPoint</Application>
  <PresentationFormat>Presentazione su schermo (4:3)</PresentationFormat>
  <Paragraphs>137</Paragraphs>
  <Slides>15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15</vt:i4>
      </vt:variant>
    </vt:vector>
  </HeadingPairs>
  <TitlesOfParts>
    <vt:vector size="20" baseType="lpstr">
      <vt:lpstr>Arial</vt:lpstr>
      <vt:lpstr>Arial Italic</vt:lpstr>
      <vt:lpstr>Calibri</vt:lpstr>
      <vt:lpstr>Symbol</vt:lpstr>
      <vt:lpstr>Slide_DirezioneAmministrativa_UNIMC</vt:lpstr>
      <vt:lpstr>Verso l’economia classica</vt:lpstr>
      <vt:lpstr>William Petty</vt:lpstr>
      <vt:lpstr>L’artimetica politica</vt:lpstr>
      <vt:lpstr>La divisione del lavoro e il sovrappiù</vt:lpstr>
      <vt:lpstr>Una formalizzazione</vt:lpstr>
      <vt:lpstr>La rendita</vt:lpstr>
      <vt:lpstr>Il valore e i prezzi</vt:lpstr>
      <vt:lpstr>Le cause del valore</vt:lpstr>
      <vt:lpstr>Perché contano fattori «originari»</vt:lpstr>
      <vt:lpstr>Sommare lavoro e terra</vt:lpstr>
      <vt:lpstr>I francesi</vt:lpstr>
      <vt:lpstr>Boisguilbert</vt:lpstr>
      <vt:lpstr>Cantillon</vt:lpstr>
      <vt:lpstr>I prezzi</vt:lpstr>
      <vt:lpstr>Le classi sociali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Verso l’economia classica</dc:title>
  <dc:creator>stefano.perri</dc:creator>
  <cp:lastModifiedBy>stefano.perri@unimc.it</cp:lastModifiedBy>
  <cp:revision>19</cp:revision>
  <cp:lastPrinted>2020-10-02T08:42:21Z</cp:lastPrinted>
  <dcterms:created xsi:type="dcterms:W3CDTF">2019-09-24T15:22:59Z</dcterms:created>
  <dcterms:modified xsi:type="dcterms:W3CDTF">2021-10-07T10:02:50Z</dcterms:modified>
</cp:coreProperties>
</file>

<file path=docProps/thumbnail.jpeg>
</file>